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4"/>
  </p:notesMasterIdLst>
  <p:sldIdLst>
    <p:sldId id="256" r:id="rId2"/>
    <p:sldId id="269" r:id="rId3"/>
    <p:sldId id="261" r:id="rId4"/>
    <p:sldId id="257" r:id="rId5"/>
    <p:sldId id="258" r:id="rId6"/>
    <p:sldId id="259" r:id="rId7"/>
    <p:sldId id="260" r:id="rId8"/>
    <p:sldId id="264" r:id="rId9"/>
    <p:sldId id="270" r:id="rId10"/>
    <p:sldId id="265" r:id="rId11"/>
    <p:sldId id="271" r:id="rId12"/>
    <p:sldId id="266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9900"/>
    <a:srgbClr val="CCFF99"/>
    <a:srgbClr val="006600"/>
    <a:srgbClr val="0000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EDA3-2923-4B70-A9F4-D363CC59AD77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E6BE6-774D-4FC3-B72D-203B2FA2E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67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E6BE6-774D-4FC3-B72D-203B2FA2E326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27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679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18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67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0363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2553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188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005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08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054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176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7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37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55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840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436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18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0EDAA-FE75-421E-B7C5-838302EDA912}" type="datetimeFigureOut">
              <a:rPr lang="uk-UA" smtClean="0"/>
              <a:t>15.09.2024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855AFF-97D2-49D7-A1EA-F99EB555EB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79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8833E16-1AC2-4E5C-BCAC-675F9030AC13}"/>
              </a:ext>
            </a:extLst>
          </p:cNvPr>
          <p:cNvSpPr txBox="1"/>
          <p:nvPr/>
        </p:nvSpPr>
        <p:spPr>
          <a:xfrm>
            <a:off x="284855" y="383491"/>
            <a:ext cx="4647753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Фаховий модуль для професійної спільноти тифлопедагогів ЗДО ВМТГ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8318D8D-6A07-4438-BFD2-872C47E174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832" y="65619"/>
            <a:ext cx="2227897" cy="2074437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9D95F29-A42D-4804-917F-604470B45359}"/>
              </a:ext>
            </a:extLst>
          </p:cNvPr>
          <p:cNvSpPr txBox="1"/>
          <p:nvPr/>
        </p:nvSpPr>
        <p:spPr>
          <a:xfrm>
            <a:off x="1638893" y="2667930"/>
            <a:ext cx="944981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Діяльнісний підхід в освітньому процесі ЗДО для дітей з порушеннями зору. </a:t>
            </a:r>
          </a:p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та особливості реалізації.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18" y="4638209"/>
            <a:ext cx="1963082" cy="2725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634" y="569872"/>
            <a:ext cx="3040323" cy="1882105"/>
          </a:xfrm>
          <a:prstGeom prst="rect">
            <a:avLst/>
          </a:prstGeom>
        </p:spPr>
      </p:pic>
      <p:sp>
        <p:nvSpPr>
          <p:cNvPr id="9" name="Google Shape;401;p32"/>
          <p:cNvSpPr txBox="1">
            <a:spLocks/>
          </p:cNvSpPr>
          <p:nvPr/>
        </p:nvSpPr>
        <p:spPr>
          <a:xfrm rot="-322">
            <a:off x="3354574" y="5331670"/>
            <a:ext cx="2603236" cy="90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/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Вихователь - методист</a:t>
            </a:r>
          </a:p>
          <a:p>
            <a:pPr marL="0" indent="0" algn="l"/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КЗ “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ЗДО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№28 ВМР” </a:t>
            </a:r>
          </a:p>
          <a:p>
            <a:pPr marL="0" indent="0" algn="l"/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Ольга Лучко</a:t>
            </a:r>
            <a:endParaRPr lang="uk-UA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7"/>
          <p:cNvSpPr txBox="1">
            <a:spLocks/>
          </p:cNvSpPr>
          <p:nvPr/>
        </p:nvSpPr>
        <p:spPr>
          <a:xfrm>
            <a:off x="4434369" y="173956"/>
            <a:ext cx="7398918" cy="2260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None/>
            </a:pPr>
            <a:r>
              <a:rPr lang="uk-UA" kern="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В  </a:t>
            </a:r>
            <a:r>
              <a:rPr lang="uk-UA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процесі діяльності стає можливим засвоєння певної системи знань, формування навичок з їх використання та розвиток загальних здібностей дитини. Усе це сприяє гармонійному розвитку всіх сторін особистості, що стане підґрунтям для подальшої освіти та самоосвіти, тобто збільшення власного досвіду кожної людини.</a:t>
            </a:r>
          </a:p>
        </p:txBody>
      </p:sp>
      <p:sp>
        <p:nvSpPr>
          <p:cNvPr id="8" name="Объект 7"/>
          <p:cNvSpPr txBox="1">
            <a:spLocks/>
          </p:cNvSpPr>
          <p:nvPr/>
        </p:nvSpPr>
        <p:spPr>
          <a:xfrm>
            <a:off x="622070" y="2627291"/>
            <a:ext cx="8354505" cy="4121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endParaRPr lang="uk-UA" sz="1400" kern="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  <a:p>
            <a:pPr marL="0" indent="0" algn="just">
              <a:buClr>
                <a:srgbClr val="000000"/>
              </a:buClr>
              <a:buNone/>
            </a:pPr>
            <a:r>
              <a:rPr lang="uk-UA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Використання діяльнісного підходу в освітньому  процесі  дозволяє  створити  середовище,  необхідне  для  формування  сучасного випускника ЗДО. </a:t>
            </a:r>
            <a:endParaRPr lang="uk-UA" kern="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  <a:p>
            <a:pPr marL="0" indent="0" algn="just">
              <a:buClr>
                <a:srgbClr val="000000"/>
              </a:buClr>
              <a:buNone/>
            </a:pPr>
            <a:r>
              <a:rPr lang="uk-UA" i="1" kern="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Але </a:t>
            </a:r>
            <a:r>
              <a:rPr lang="uk-UA" i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разом з тим не варто забувати про золоті правила діяльнісного підходу: </a:t>
            </a:r>
            <a:endParaRPr lang="uk-UA" i="1" kern="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  <a:p>
            <a:pPr algn="just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uk-UA" sz="1900" kern="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подаруй </a:t>
            </a:r>
            <a:r>
              <a:rPr lang="uk-UA" sz="1900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дитині радість творчості, усвідомлення авторського голосу; </a:t>
            </a:r>
            <a:endParaRPr lang="uk-UA" sz="1900" kern="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  <a:p>
            <a:pPr algn="just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uk-UA" sz="1900" kern="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веди </a:t>
            </a:r>
            <a:r>
              <a:rPr lang="uk-UA" sz="1900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дитину від власного досвіду до суспільного; </a:t>
            </a:r>
          </a:p>
          <a:p>
            <a:pPr algn="just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uk-UA" sz="1900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будь не –«над дитиною», а –«поруч з дитиною</a:t>
            </a:r>
            <a:r>
              <a:rPr lang="uk-UA" sz="1900" kern="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»;</a:t>
            </a:r>
          </a:p>
          <a:p>
            <a:pPr algn="just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uk-UA" sz="1900" kern="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 </a:t>
            </a:r>
            <a:r>
              <a:rPr lang="uk-UA" sz="1900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радій питанням дошкільнят, але відповідати не поспішай; </a:t>
            </a:r>
            <a:endParaRPr lang="uk-UA" sz="1900" kern="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  <a:p>
            <a:pPr algn="just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uk-UA" sz="1900" kern="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вчи </a:t>
            </a:r>
            <a:r>
              <a:rPr lang="uk-UA" sz="1900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аналізувати кожен етап роботи.</a:t>
            </a:r>
          </a:p>
          <a:p>
            <a:pPr marL="0" indent="0" algn="just">
              <a:buClr>
                <a:srgbClr val="000000"/>
              </a:buClr>
              <a:buNone/>
            </a:pPr>
            <a:endParaRPr lang="ru-RU" sz="1900" kern="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2907">
            <a:off x="9336570" y="3596366"/>
            <a:ext cx="2328262" cy="1898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1176">
            <a:off x="746589" y="368607"/>
            <a:ext cx="2956580" cy="21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A0E1EBA-9044-47B5-BB65-EB899C06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890" y="199108"/>
            <a:ext cx="8911687" cy="676656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Використані джерела: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926" y="1120462"/>
            <a:ext cx="10779617" cy="5267460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1.Базовий компонент дошкільної освіти (Державний стандарт дошкільної освіти), 2021.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Методичні рекомендації до Базового компонента дошкільної освіти (Державного  стандарту дошкільної освіти), 2021.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Освітня програма для дітей від 2 до 7 років «Дитина». Київ-2020рік.</a:t>
            </a: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Методичні рекомендації до освітньої програми для дітей від 2 до 7 років «Дитина».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Київ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2021рік.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Синьова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Є.П. Актуальні питання соціальної адаптації осіб з глибокими порушеннями зору // Інвалід і суспільство : проблеми інтеграції: Збірник. - Вип.1. - К., 1995.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Синьова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Є.П., Федоренко С.В. Тифлопедагогіка: Підручник для студентів вищих навчальних закладів//  – К.: НПУ імені М.П. Драгоманова, 2018. - 325с.</a:t>
            </a:r>
          </a:p>
          <a:p>
            <a:r>
              <a:rPr lang="uk-UA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Прохоренко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Л.І., Гребенюк Т.М. та ін. Особливості розвитку дітей дошкільного віку з порушеннями зору// Навчально – методичний посібник,    К., Педагогічна думка, 2012. 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49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48" y="1258503"/>
            <a:ext cx="8604894" cy="31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81917" y="1544392"/>
            <a:ext cx="10101473" cy="50817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spcAft>
                <a:spcPts val="0"/>
              </a:spcAft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Освіта ХХІ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 - це освіта для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 економічний форум   - жовтень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ТОП-10 навичок у 2025 році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аналітичне мислення та інноваційність;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 навчання та стратегії навчання;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 складних проблем;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критичне мислення та аналіз;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креативність, оригінальність та ініціативність;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 та соціальний вплив;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технологій, моніторинг та контроль;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технологій та програмування;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витривалість, стресостійкість та гнучкість;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логічна аргументація, розв’язання проблем та формування ідей.</a:t>
            </a:r>
          </a:p>
          <a:p>
            <a:pPr algn="just">
              <a:spcAft>
                <a:spcPts val="0"/>
              </a:spcAft>
            </a:pPr>
            <a:endParaRPr lang="uk-UA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71703" y="482443"/>
            <a:ext cx="8911687" cy="9342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«Єдиний шлях, що веде до знань – це діяльність»</a:t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(Бернард Шоу) </a:t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4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95120" y="2601435"/>
            <a:ext cx="10124975" cy="1891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just"/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Діяльнісний підхід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поняття, якому належить організація освітнього процесу з метою розвитку активної, різносторонньої, ефективної та якомога самостійної діяльності дітей. В його основу покладені раціональні шляхи вирішення проблем, здатність раціонально мислити та використовувати набуті знання, уміння та навички у процесі розв’язання нових завдань.</a:t>
            </a:r>
            <a:endParaRPr lang="uk-UA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2690022" y="4664179"/>
            <a:ext cx="6735170" cy="14707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Діяльнісний підхід — це метод навчання, коли дитина не отримує знання в готовому вигляді, а здобуває їх сама в процесі власної навчально-пізнавальної діяльності. 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4" y="4957314"/>
            <a:ext cx="2341771" cy="1558343"/>
          </a:xfrm>
          <a:prstGeom prst="rect">
            <a:avLst/>
          </a:prstGeom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995120" y="463579"/>
            <a:ext cx="10124975" cy="1891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Діяльнісний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підхід в освіті — спрямованість освітнього процесу на розвиток ключових компетентностей і наскрізних умінь особистості, застосування теоретичних знань на практиці, формування здібностей до самоосвіти і командної роботи, успішну інтеграцію в соціум і професійну самореалізацію. </a:t>
            </a:r>
            <a:endParaRPr lang="uk-UA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175">
            <a:off x="9726723" y="4580586"/>
            <a:ext cx="2197543" cy="23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6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301613" y="1905000"/>
            <a:ext cx="10101473" cy="39578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освітні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ігрові та навчальні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ситуації 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пізнавальні заняття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куточку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конструювання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вирішення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проблемних ситуацій, пов’язаних зі знаходженням шляхів створення будівель з конструктора, а саме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ігрові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вправи та ігрові проблемні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ситуації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розвиваючі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здоров’язберігаючі ігри.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96505" y="443806"/>
            <a:ext cx="8911687" cy="12808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Основні  форми роботи, які реалізуються у ЗДО  в  рамках  діяльнісного  підходу: </a:t>
            </a:r>
            <a:endParaRPr lang="uk-UA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2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8225" y="140185"/>
            <a:ext cx="9306369" cy="150355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Реалізація    діяльнісного методу  в  практичній діяльності забезпечується  наступною  системою  дидактичних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принципів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  <a:endParaRPr lang="uk-UA" sz="26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46218" y="1573258"/>
            <a:ext cx="10740980" cy="724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marL="3086100" lvl="7" indent="0" algn="just">
              <a:buNone/>
            </a:pP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діяльності полягає в тому, що дитина отримує знання не в готовому вигляді, а здобуває їх сама.</a:t>
            </a:r>
            <a:endParaRPr lang="uk-UA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1336705" y="2300801"/>
            <a:ext cx="10550493" cy="724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6100" lvl="7" indent="0" algn="just">
              <a:buNone/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безперервності означає таку організацію навчання, коли результат діяльності на кожному попередньому етапі забезпечує початок наступного етапу.</a:t>
            </a:r>
            <a:endParaRPr lang="uk-UA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805760" y="3870219"/>
            <a:ext cx="10081439" cy="770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6100" lvl="7" indent="0" algn="just">
              <a:buNone/>
            </a:pPr>
            <a:r>
              <a:rPr lang="uk-UA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Принцип  психологічної  комфортності  передбачає  зменшення  впливу  стресогенних факторів,  створення  в  освітньому  процесі  ЗДО  доброзичливої  атмосфери,  орієнтованої  на реалізацію ідей педагогіки співпраці.</a:t>
            </a:r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1656806" y="3093050"/>
            <a:ext cx="10230394" cy="724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6100" lvl="7" indent="0" algn="just">
              <a:buNone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цілісного  уявлення про світ означає, що  у дитини має бути сформовано узагальнене, цілісне уявлення про світ.</a:t>
            </a:r>
            <a:endParaRPr lang="uk-UA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6"/>
          <p:cNvSpPr txBox="1">
            <a:spLocks/>
          </p:cNvSpPr>
          <p:nvPr/>
        </p:nvSpPr>
        <p:spPr>
          <a:xfrm>
            <a:off x="2047774" y="4662585"/>
            <a:ext cx="9839426" cy="9681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6100" lvl="7" indent="0" algn="just">
              <a:buNone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 варіативності передбачає розвиток  у  дітей  варіативного  мислення,  тобто розуміння можливості існування різних варіантів вирішення проблеми, формування здатності до систематичного перебору варіантів і вибору оптимального з них.</a:t>
            </a:r>
          </a:p>
        </p:txBody>
      </p:sp>
      <p:sp>
        <p:nvSpPr>
          <p:cNvPr id="12" name="Объект 6"/>
          <p:cNvSpPr txBox="1">
            <a:spLocks/>
          </p:cNvSpPr>
          <p:nvPr/>
        </p:nvSpPr>
        <p:spPr>
          <a:xfrm>
            <a:off x="2351177" y="5660733"/>
            <a:ext cx="9536022" cy="1097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6100" lvl="7" indent="0" algn="just">
              <a:buNone/>
            </a:pP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творчості передбачає максимальну орієнтацію на творчий початок в освітній діяльності  дошкільників,  набуття  ними  власного  досвіду  творчої  діяльності,  а  також формування  здатності  самостійно  знаходити  шляхи  розв’язання  нестандартних  завдань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74" y="1614042"/>
            <a:ext cx="964936" cy="656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204" y="5735236"/>
            <a:ext cx="1391931" cy="9862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928" y="3093050"/>
            <a:ext cx="1087926" cy="7381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177" y="2262576"/>
            <a:ext cx="1199019" cy="8477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468" y="3835200"/>
            <a:ext cx="1281455" cy="85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2710" y="4662585"/>
            <a:ext cx="1492548" cy="9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7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405" y="373853"/>
            <a:ext cx="8911687" cy="12808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Освітня діяльність у ЗДО реалізується через організацію різних видів дитячої діяльності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57220" y="1803129"/>
            <a:ext cx="9343613" cy="24211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>
              <a:buClr>
                <a:srgbClr val="000000"/>
              </a:buClr>
            </a:pPr>
            <a:r>
              <a:rPr lang="uk-UA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У змісті оновленого Базового компоненту  дошкільної  освіти  є  вказівка  на  те,  які  види  діяльності  можна  вважати прийнятними формами практики для дитини дошкільного віку: в ранньому віці </a:t>
            </a:r>
            <a:endParaRPr lang="uk-UA" kern="0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sym typeface="Arial"/>
            </a:endParaRPr>
          </a:p>
          <a:p>
            <a:pPr lvl="0" algn="just">
              <a:buClr>
                <a:srgbClr val="000000"/>
              </a:buClr>
            </a:pPr>
            <a:r>
              <a:rPr lang="uk-UA" kern="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(</a:t>
            </a:r>
            <a:r>
              <a:rPr lang="uk-UA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1 рік –3 роки)–предметна  діяльність  та  ігри  зі  складовими  і  динамічними  іграшками;  для  дітей дошкільного віку (3 роки ‒7 років) –низка видів діяльності, насамперед ігрова, включаючи сюжетно-рольову гру та ін.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30306" y="4368253"/>
            <a:ext cx="8507570" cy="18099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>
              <a:buClr>
                <a:srgbClr val="000000"/>
              </a:buClr>
            </a:pPr>
            <a:r>
              <a:rPr lang="uk-UA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sym typeface="Arial"/>
              </a:rPr>
              <a:t>Якість провідної на кожному віковому етапі діяльності зумовлюється значною мірою якістю опанування тих видів діяльності, які були провідними на попередніх етапах розвитку, оскільки саме в них відбувалось формування найважливіших дій, психічних процесів та якостей.</a:t>
            </a:r>
          </a:p>
        </p:txBody>
      </p:sp>
    </p:spTree>
    <p:extLst>
      <p:ext uri="{BB962C8B-B14F-4D97-AF65-F5344CB8AC3E}">
        <p14:creationId xmlns:p14="http://schemas.microsoft.com/office/powerpoint/2010/main" val="185978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523" y="460480"/>
            <a:ext cx="8911687" cy="12808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Види діяльності  дітей дошкільного віку</a:t>
            </a:r>
            <a:endParaRPr lang="uk-UA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677333" y="1260910"/>
            <a:ext cx="10603475" cy="54478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uk-UA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Рухова діяльність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Математична діяльність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Мовленнєва діяльність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Трудова діяльність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Театралізована діяльність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Музична діяльність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Образотворча діяльність</a:t>
            </a:r>
          </a:p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Ігрова діяльність</a:t>
            </a:r>
          </a:p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Конструктивна діяльність</a:t>
            </a:r>
          </a:p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Дослідницька діяльність</a:t>
            </a:r>
          </a:p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Побутова діяльність</a:t>
            </a:r>
          </a:p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Самостійна пізнавальна діяльність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5477">
            <a:off x="5557637" y="2076040"/>
            <a:ext cx="2411075" cy="1530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3571">
            <a:off x="8460688" y="2060606"/>
            <a:ext cx="2424673" cy="1539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568" y="3941144"/>
            <a:ext cx="2547938" cy="19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7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977" y="426720"/>
            <a:ext cx="9198186" cy="75718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Функціональне призначення різних видів діяльності</a:t>
            </a:r>
            <a:endParaRPr lang="uk-UA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3" y="1260910"/>
            <a:ext cx="10603475" cy="54478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 lnSpcReduction="10000"/>
          </a:bodyPr>
          <a:lstStyle/>
          <a:p>
            <a:pPr marL="0" indent="0" algn="just">
              <a:buNone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uk-UA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Озброює 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знаннями, вміннями і навичками сприяє вихованню світогляду, моральних, естетичних якостей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дітей, 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розвиває пізнавальні сили, особистісні утворення: активність, самостійність, пізнавальний інтерес.</a:t>
            </a:r>
          </a:p>
          <a:p>
            <a:pPr algn="just"/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Виявляє й реалізує потенційні можливості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дітей.</a:t>
            </a:r>
            <a:endParaRPr lang="uk-UA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Прилучає до пошукової та творчої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діяльності, 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озброює практичними знаннями, вміннями і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навичками.</a:t>
            </a:r>
            <a:endParaRPr lang="uk-UA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Розвиває сенсорно-рухливу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сферу, 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розширює загальний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кругозір, 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готує психологічно та практично до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праці, 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допомагає визначити значущість праці в житті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людини.</a:t>
            </a:r>
            <a:endParaRPr lang="uk-UA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Сприяє обміну досвідом та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знаннями, 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встановлює комунікативні взаємозв’язки між учасниками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спілкування.</a:t>
            </a:r>
            <a:endParaRPr lang="uk-UA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Сприяє формуванню міжособистісних відношень.</a:t>
            </a:r>
          </a:p>
          <a:p>
            <a:pPr algn="just"/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Сприяє стимуляції будь-якої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діяльності, 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сприяє розвитку пізнавальних інтересів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дітей, 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стимулює творчі процеси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діяльності, 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створює приємну атмосферу для </a:t>
            </a:r>
            <a:r>
              <a:rPr lang="uk-UA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виховного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процесу.</a:t>
            </a:r>
            <a:endParaRPr lang="uk-UA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Сприяє розвитку інтересу до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навчання, 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створює умови переносу сформованих знань, умінь та навичок у нестандартні ситуації.</a:t>
            </a:r>
          </a:p>
          <a:p>
            <a:pPr algn="just"/>
            <a:endParaRPr lang="uk-UA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2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977" y="426720"/>
            <a:ext cx="9198186" cy="75718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Значення діяльнісного підходу</a:t>
            </a:r>
            <a:endParaRPr lang="uk-UA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3" y="1260910"/>
            <a:ext cx="10603475" cy="54478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739BCF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 lnSpcReduction="10000"/>
          </a:bodyPr>
          <a:lstStyle/>
          <a:p>
            <a:pPr marL="0" indent="0" algn="just">
              <a:buNone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uk-UA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теоретичними знаннями відбувається у процесі вирішення конкретного завдання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теоретичне поняття засвоюється лише під час активної діяльності суб’єкта;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високий рівень активності дітей у процесі 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виховної роботи зумовлюється посиленою мотивацією;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формування понятійних засобів мислення відбувається шляхом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інтеріоризації</a:t>
            </a:r>
            <a:r>
              <a:rPr lang="ru-RU" sz="2400" b="1" dirty="0" smtClean="0"/>
              <a:t> </a:t>
            </a:r>
            <a:r>
              <a:rPr lang="ru-RU" sz="2000" b="1" dirty="0" smtClean="0"/>
              <a:t>(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 зовнішніх думок, ідей або соціальних норм у внутрішні переконання та поведінку людини).</a:t>
            </a:r>
            <a:endParaRPr lang="uk-UA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аналізу та самоаналізу діяльності впливає на якість її освоєння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9194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753</TotalTime>
  <Words>767</Words>
  <Application>Microsoft Office PowerPoint</Application>
  <PresentationFormat>Широкоэкранный</PresentationFormat>
  <Paragraphs>109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Century Gothic</vt:lpstr>
      <vt:lpstr>Open Sans</vt:lpstr>
      <vt:lpstr>Times New Roman</vt:lpstr>
      <vt:lpstr>Wingdings</vt:lpstr>
      <vt:lpstr>Wingdings 3</vt:lpstr>
      <vt:lpstr>Легкий дым</vt:lpstr>
      <vt:lpstr>Презентация PowerPoint</vt:lpstr>
      <vt:lpstr> «Єдиний шлях, що веде до знань – це діяльність»  (Бернард Шоу)  </vt:lpstr>
      <vt:lpstr>Презентация PowerPoint</vt:lpstr>
      <vt:lpstr>Основні  форми роботи, які реалізуються у ЗДО  в  рамках  діяльнісного  підходу: </vt:lpstr>
      <vt:lpstr>Реалізація    діяльнісного методу  в  практичній діяльності забезпечується  наступною  системою  дидактичних принципів:</vt:lpstr>
      <vt:lpstr>Освітня діяльність у ЗДО реалізується через організацію різних видів дитячої діяльності </vt:lpstr>
      <vt:lpstr> Види діяльності  дітей дошкільного віку</vt:lpstr>
      <vt:lpstr>Функціональне призначення різних видів діяльності</vt:lpstr>
      <vt:lpstr>Значення діяльнісного підходу</vt:lpstr>
      <vt:lpstr>Презентация PowerPoint</vt:lpstr>
      <vt:lpstr>Використані джерела: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ДНЗ28</cp:lastModifiedBy>
  <cp:revision>167</cp:revision>
  <dcterms:created xsi:type="dcterms:W3CDTF">2024-08-12T10:21:51Z</dcterms:created>
  <dcterms:modified xsi:type="dcterms:W3CDTF">2024-09-15T11:42:07Z</dcterms:modified>
</cp:coreProperties>
</file>